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3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_rels/presentation.xml.rels" ContentType="application/vnd.openxmlformats-package.relationships+xml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38.png" ContentType="image/png"/>
  <Override PartName="/ppt/media/image30.png" ContentType="image/png"/>
  <Override PartName="/ppt/media/image15.png" ContentType="image/png"/>
  <Override PartName="/ppt/media/image4.png" ContentType="image/png"/>
  <Override PartName="/ppt/media/image16.png" ContentType="image/png"/>
  <Override PartName="/ppt/media/image31.png" ContentType="image/png"/>
  <Override PartName="/ppt/media/hdphoto1.wdp" ContentType="image/vnd.ms-photo"/>
  <Override PartName="/ppt/media/image48.png" ContentType="image/png"/>
  <Override PartName="/ppt/media/image11.png" ContentType="image/png"/>
  <Override PartName="/ppt/media/image57.png" ContentType="image/png"/>
  <Override PartName="/ppt/media/image20.png" ContentType="image/png"/>
  <Override PartName="/ppt/media/image34.png" ContentType="image/png"/>
  <Override PartName="/ppt/media/hdphoto4.wdp" ContentType="image/vnd.ms-photo"/>
  <Override PartName="/ppt/media/image2.png" ContentType="image/png"/>
  <Override PartName="/ppt/media/image14.png" ContentType="image/png"/>
  <Override PartName="/ppt/media/image56.png" ContentType="image/png"/>
  <Override PartName="/ppt/media/image55.png" ContentType="image/png"/>
  <Override PartName="/ppt/media/image32.png" ContentType="image/png"/>
  <Override PartName="/ppt/media/hdphoto2.wdp" ContentType="image/vnd.ms-photo"/>
  <Override PartName="/ppt/media/image49.png" ContentType="image/png"/>
  <Override PartName="/ppt/media/image12.png" ContentType="image/png"/>
  <Override PartName="/ppt/media/image54.png" ContentType="image/png"/>
  <Override PartName="/ppt/media/image1.png" ContentType="image/png"/>
  <Override PartName="/ppt/media/image13.png" ContentType="image/png"/>
  <Override PartName="/ppt/media/image47.png" ContentType="image/png"/>
  <Override PartName="/ppt/media/image10.png" ContentType="image/png"/>
  <Override PartName="/ppt/media/image9.png" ContentType="image/png"/>
  <Override PartName="/ppt/media/image39.png" ContentType="image/png"/>
  <Override PartName="/ppt/media/image17.png" ContentType="image/png"/>
  <Override PartName="/ppt/media/image5.png" ContentType="image/png"/>
  <Override PartName="/ppt/media/hdphoto5.wdp" ContentType="image/vnd.ms-photo"/>
  <Override PartName="/ppt/media/image35.png" ContentType="image/png"/>
  <Override PartName="/ppt/media/image21.png" ContentType="image/png"/>
  <Override PartName="/ppt/media/image18.png" ContentType="image/png"/>
  <Override PartName="/ppt/media/image6.png" ContentType="image/png"/>
  <Override PartName="/ppt/media/hdphoto6.wdp" ContentType="image/vnd.ms-photo"/>
  <Override PartName="/ppt/media/image36.png" ContentType="image/png"/>
  <Override PartName="/ppt/media/image22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8.jpeg" ContentType="image/jpe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hdphoto3.wdp" ContentType="image/vnd.ms-photo"/>
  <Override PartName="/ppt/media/image33.png" ContentType="image/png"/>
  <Override PartName="/ppt/media/image40.png" ContentType="image/png"/>
  <Override PartName="/ppt/media/image3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0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EA30B14-3400-47EA-A7CE-631909E94F3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068D61-2B93-439A-9E53-BAF081A1EE88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3.1.4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Rules Establishment (Cont.)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B7BC1-C35F-4216-AE6C-16BA80C0352F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3.1.5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Network Protocol Requirements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70B1B0-4ECB-4983-B077-FAE911049006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58585b"/>
                </a:solidFill>
                <a:latin typeface="CiscoSans"/>
              </a:rPr>
              <a:t>Messages sent across the network are first converted into bits by the sending host. Each bit is encoded into a pattern of voltages on copper wires, infrared light in optical fibers, or microwaves for wireless systems. The destination host receives and decodes the signals to interpret the message.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CiscoSans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CiscoSans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CiscoSans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3.1.6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Encoding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2CE9FD-D54E-4820-9A3C-14E19BA35474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58585b"/>
                </a:solidFill>
                <a:latin typeface="CiscoSans"/>
              </a:rPr>
              <a:t>Messages sent across the network are first converted into bits by the sending host. Each bit is encoded into a pattern of voltages on copper wires, infrared light in optical fibers, or microwaves for wireless systems. The destination host receives and decodes the signals to interpret the message.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CiscoSans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CiscoSans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CiscoSans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3.1.8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Size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4680E1-DFB0-405F-9C39-C8171CFB1BB5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3.1.7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Formatting and Encapsulation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AC98F81-6094-4BCF-846A-EF9CA8326736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3.1.8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Size 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D22F8D-F75C-4860-B180-2FC063AECB35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3.1.9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Timing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4E416B-48BA-4358-98DB-7895F68FFA27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3.1.10 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Message Delivery Options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455660-7891-49A6-AB65-527A5F39C6A9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3.1.11 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A Note About the Node Icon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3.1.12 </a:t>
            </a:r>
            <a:r>
              <a:rPr b="0" lang="en-US" sz="1200" spc="-1" strike="noStrike">
                <a:latin typeface="Arial"/>
              </a:rPr>
              <a:t>– Check Your Understanding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3.2 – Protocols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13FC46-A5D7-430A-ABE4-750FAE6BF92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Cisco Networking Academy Program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Introduction to Networks v7.0 (ITN)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Module 3: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CB5665-96F2-4991-9A92-4DCF4F130BF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74C43C-4CA8-48CC-88F9-B12D04F1D4D3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3.2 – Protocols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3.2.1 – </a:t>
            </a:r>
            <a:r>
              <a:rPr b="0" lang="en-US" sz="2000" spc="-1" strike="noStrike">
                <a:latin typeface="Arial"/>
                <a:ea typeface="ＭＳ Ｐゴシック"/>
              </a:rPr>
              <a:t>Network Protocol Overview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A59B27-5480-42F9-B439-DE7E794A4540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3.2 – Protocols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3.2.2 – </a:t>
            </a:r>
            <a:r>
              <a:rPr b="0" lang="en-US" sz="2000" spc="-1" strike="noStrike">
                <a:latin typeface="Arial"/>
                <a:ea typeface="ＭＳ Ｐゴシック"/>
              </a:rPr>
              <a:t>Network Protocol Functions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2134A00-36BE-475E-9CD7-3BDB9392EB14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3.2 – Protocols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3.2.3 – </a:t>
            </a:r>
            <a:r>
              <a:rPr b="0" lang="en-US" sz="2000" spc="-1" strike="noStrike">
                <a:latin typeface="Arial"/>
                <a:ea typeface="ＭＳ Ｐゴシック"/>
              </a:rPr>
              <a:t>Protocol Interaction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3.2.4 </a:t>
            </a:r>
            <a:r>
              <a:rPr b="0" lang="en-US" sz="1200" spc="-1" strike="noStrike">
                <a:latin typeface="Arial"/>
                <a:ea typeface="ＭＳ Ｐゴシック"/>
              </a:rPr>
              <a:t>– Check Your Understanding - Protocols 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E98253-D318-4D9A-9E7F-0F307E82F10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3.3.1 – Network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34B134-984B-4500-87E3-93B8D6488D6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Rules in driving, now all set together under one booklet, we can think of that as the protocol suite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3.3.2 – </a:t>
            </a:r>
            <a:r>
              <a:rPr b="0" lang="en-US" sz="2000" spc="-1" strike="noStrike">
                <a:latin typeface="Arial"/>
                <a:ea typeface="ＭＳ Ｐゴシック"/>
              </a:rPr>
              <a:t>Evolution of Protocol Suites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EADFCA-0129-4161-A865-9569C3B219D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3.3.3 – </a:t>
            </a:r>
            <a:r>
              <a:rPr b="0" lang="en-US" sz="2000" spc="-1" strike="noStrike">
                <a:latin typeface="Arial"/>
                <a:ea typeface="ＭＳ Ｐゴシック"/>
              </a:rPr>
              <a:t>TCP/IP Protocol Example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92F5DA-C03A-4196-880D-69361D292ED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3.3.4 – </a:t>
            </a:r>
            <a:r>
              <a:rPr b="0" lang="en-US" sz="2000" spc="-1" strike="noStrike">
                <a:latin typeface="Arial"/>
                <a:ea typeface="ＭＳ Ｐゴシック"/>
              </a:rPr>
              <a:t>TCP/IP Protocol Suite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35E438-164C-40AC-A166-AB89CE00F85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Each layer is related to each other as they take upper level data and add extra information: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3.3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3.3.5 – </a:t>
            </a:r>
            <a:r>
              <a:rPr b="0" lang="en-US" sz="2000" spc="-1" strike="noStrike">
                <a:latin typeface="Arial"/>
                <a:ea typeface="ＭＳ Ｐゴシック"/>
              </a:rPr>
              <a:t>TCP/IP Communication Process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3.3.6 </a:t>
            </a:r>
            <a:r>
              <a:rPr b="0" lang="en-US" sz="1200" spc="-1" strike="noStrike">
                <a:latin typeface="Arial"/>
                <a:ea typeface="ＭＳ Ｐゴシック"/>
              </a:rPr>
              <a:t>– Check Your Understanding – Protocol Suites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2E5C60-8D13-4FB1-A47B-794A1820B2A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3.4 – Standards Organizations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4EF381-3F48-44E5-B5BD-248AA4CD218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3.4 – Standards Organizations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3.4.1 – Open Standards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5DDEF87-A1E6-4B6B-B2A9-497EACB907B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3.4 – Standards Organizations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3.4.2 – Internet Standards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C9062F-CEAD-4FA1-A7D0-93D8FDC29FB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3.4 – Standards Organizations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3.4.2 – Internet Standards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AE8AE2-BDA2-4B6E-ADDC-AA143DDF905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3.4 – Standards Organizations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3.4.3 – Electronic and Communications Standards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591C89-0BFD-4727-B508-37C076F0BD3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D8A6E3-F755-4BA3-9AEA-1A9A6813678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3.5.1 – The Benefits of Using a Layered Model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29C979-584C-4CC4-B471-BC849A52286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3.5.1 – The Benefits of Using a Layered Model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5CF11F6-FB52-4DCF-8DBF-609F92FD79F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3.5.2 – </a:t>
            </a:r>
            <a:r>
              <a:rPr b="0" lang="en-US" sz="1200" spc="-1" strike="noStrike">
                <a:latin typeface="Arial"/>
              </a:rPr>
              <a:t>The OSI Reference Model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57586B-40E9-4495-B049-78D25EF9B67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3.5.3 – </a:t>
            </a:r>
            <a:r>
              <a:rPr b="0" lang="en-US" sz="1200" spc="-1" strike="noStrike">
                <a:latin typeface="Arial"/>
              </a:rPr>
              <a:t>The TCP/IP Reference Model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73CC8A-1053-4502-B7E3-B9AE77383D5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3.5 – Reference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3.5.4 – OSI and TCP/IP Model Comparison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64B6DC-CF88-4D61-B541-678D7B11FC8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 11"/>
          <p:cNvSpPr/>
          <p:nvPr/>
        </p:nvSpPr>
        <p:spPr>
          <a:xfrm>
            <a:off x="5929200" y="8680320"/>
            <a:ext cx="81180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720" rIns="1872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F9DCD86-58B8-477F-9B23-1473F4C3CBB0}" type="slidenum">
              <a:rPr b="0" lang="en-US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3.0 – Introduction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3.0.2 – </a:t>
            </a:r>
            <a:r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What will I learn to do in this module?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22225E-413C-4442-8B11-EBA85D9F693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3.6.1 – Segmenting Messages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127ACC-3B6C-4B95-9360-E1B0C527703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3.6.2 – Sequencing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7EE4F3-9875-42B9-B06A-F9FDA324881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3.6.3 – Protocol Data Units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950390-4A91-4D54-9FCE-C758986515B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3.6.4 –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latin typeface="Arial"/>
                <a:ea typeface="ＭＳ Ｐゴシック"/>
              </a:rPr>
              <a:t>Encapsulation Example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C2FF27-164E-46AB-B532-6DA9787EB89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3.6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3.6.5 – De-encapsulation Example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3.6.6 </a:t>
            </a:r>
            <a:r>
              <a:rPr b="0" lang="en-US" sz="1200" spc="-1" strike="noStrike">
                <a:latin typeface="Arial"/>
              </a:rPr>
              <a:t>– Check Your Understanding – Data Encapsulation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604B93-DF24-4768-B7B6-8A292E9AB19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C1D2D5-A892-4632-92D9-CB15894B2FC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3.7.1 – Addresses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D732D-369E-4B6E-A209-D962A683E55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IP : Home address (Global)</a:t>
            </a:r>
            <a:br>
              <a:rPr sz="1200"/>
            </a:b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3.7.2 – Layer 3 Logical Address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E6ECB1-27ED-4563-A7EE-B0FE5C51A55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3.7.2 – Layer 3 Logical Address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1B7CDE-A59B-47B1-B079-EE2FAE7D445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5239D12-25E9-47D0-AA44-CA9655DB582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3.7.3 – Devices on the Same Network-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10FD70-F9CD-48EF-86F0-6648E9C270A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200" spc="-1" strike="noStrike">
                <a:latin typeface="Arial"/>
              </a:rPr>
              <a:t>IP : Home address (Global)</a:t>
            </a:r>
            <a:br>
              <a:rPr sz="1200"/>
            </a:br>
            <a:r>
              <a:rPr b="1" lang="en-US" sz="1200" spc="-1" strike="noStrike">
                <a:latin typeface="Arial"/>
              </a:rPr>
              <a:t>MAC: Person Name (At Home)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3.7.4 – Role of the Data Link Layer Addresses: Same IP Network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D4B701E-4043-4CAA-A9F4-AEC3268D9D4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3.7.5 – Devices on a Remote Network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740112-8EA4-4743-B0BC-B13A503BC23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3.7.6 – Role of the Network Layer Addresses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11520B-6316-4EC3-9926-A85BE776DC4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When Packet is to different network, the IP address will always remain the same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But the MAC address source and destination changes from one hop to another hop (Parcel from Japan to Malaysia, hub by hub)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3.7.7 – Role of the Data Link Layer Addresses: Different IP Networks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9D50DA-1FFA-467B-A3BF-CEB14368F02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3.7.7 – Role of the Data Link Layer Addresses: Different IP Networks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8CEDE2-4137-4CB2-9124-446CD058C42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3.7.8 – Data Link Addresses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B9D57D-2283-498F-BBA0-5926318BA24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3.7.8 – Data Link Addresses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A56D93-D390-4686-A652-812DBEFB28AD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3.7.8 – Data Link Addresses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29BF0C-6AFB-4E88-BF92-9C82253BF68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3.7 – Data Access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3.7.8 – Data Link Addresses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38DB02-A8AA-4BF3-88FF-B2C70540DA1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11AD4A-0F51-4A4E-A748-996F0B88DDE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4-Physical Layer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4.8 - Summary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B623BC-5F64-4B65-99A9-E13532F5B0B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9D8576-463E-41F9-B03E-4F2925F36FF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B96E25-0270-413D-8341-435F2B5EC302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4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3.1.2 </a:t>
            </a:r>
            <a:r>
              <a:rPr b="0" lang="en-US" sz="1200" spc="-1" strike="noStrike">
                <a:latin typeface="Arial"/>
              </a:rPr>
              <a:t>–</a:t>
            </a:r>
            <a:r>
              <a:rPr b="0" lang="en-US" sz="2000" spc="-1" strike="noStrike">
                <a:latin typeface="Arial"/>
              </a:rPr>
              <a:t>Communications Fundamentals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2BC42F-D3F4-426D-B64B-6906F6E6E58A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3.1.3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Communications Protocols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6BAD06-44DB-4F1C-8AAC-A0D64F2CA5F7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</a:rPr>
              <a:t>Protocols and Models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3.1 – The Rules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3.1.4 </a:t>
            </a:r>
            <a:r>
              <a:rPr b="0" lang="en-US" sz="1200" spc="-1" strike="noStrike">
                <a:latin typeface="Arial"/>
              </a:rPr>
              <a:t>– </a:t>
            </a:r>
            <a:r>
              <a:rPr b="0" lang="en-US" sz="2000" spc="-1" strike="noStrike">
                <a:latin typeface="Arial"/>
              </a:rPr>
              <a:t>Rules Establishment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21825F8-2E10-4596-96E6-ED890766187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0A0AF5-9312-48B8-8301-92634E43A43F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6C93FA-DF4C-4274-A2DA-29FA78E4F66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12DBA34-4DCB-40E5-BC71-E7AD4DB36AE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0CDC9F-AF2A-402C-BCEC-B76A784CCB5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D6A508-C701-4256-832F-AA4083A29ECC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C4B075-71B3-408F-A2DF-10F4F601718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DFFAC6-BE30-4C5D-BC00-56EA7AE404DF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B2CF30-DF46-480F-810D-B5A8FC59C7D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21F3C3C-A761-417C-B3AD-7313A31F0F56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4F90D4-9A3B-4F55-8F11-80DE79A011DE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D07FB5B-6431-4677-86ED-03EFD126F366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5" Type="http://schemas.microsoft.com/office/2007/relationships/hdphoto" Target="../media/hdphoto4.wdp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microsoft.com/office/2007/relationships/hdphoto" Target="../media/hdphoto5.wdp"/><Relationship Id="rId4" Type="http://schemas.openxmlformats.org/officeDocument/2006/relationships/image" Target="../media/image7.png"/><Relationship Id="rId5" Type="http://schemas.microsoft.com/office/2007/relationships/hdphoto" Target="../media/hdphoto6.wdp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A picture containing outdoor object, honeycomb&#10;&#10;Description automatically generated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0" t="94816" r="0" b="0"/>
          <a:stretch/>
        </p:blipFill>
        <p:spPr>
          <a:xfrm>
            <a:off x="0" y="4876920"/>
            <a:ext cx="9142920" cy="265680"/>
          </a:xfrm>
          <a:prstGeom prst="rect">
            <a:avLst/>
          </a:prstGeom>
          <a:ln w="0">
            <a:noFill/>
          </a:ln>
        </p:spPr>
      </p:pic>
      <p:sp>
        <p:nvSpPr>
          <p:cNvPr id="1" name="TextBox 1"/>
          <p:cNvSpPr/>
          <p:nvPr/>
        </p:nvSpPr>
        <p:spPr>
          <a:xfrm>
            <a:off x="8144640" y="4941360"/>
            <a:ext cx="1161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fld id="{7FC3AB8C-6DB0-44AD-8EE6-04BD537D8190}" type="slidenum"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9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" name="TextBox 2"/>
          <p:cNvSpPr/>
          <p:nvPr/>
        </p:nvSpPr>
        <p:spPr>
          <a:xfrm>
            <a:off x="29520" y="4941360"/>
            <a:ext cx="17820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" name="TextBox 7"/>
          <p:cNvSpPr/>
          <p:nvPr/>
        </p:nvSpPr>
        <p:spPr>
          <a:xfrm>
            <a:off x="3360600" y="4929480"/>
            <a:ext cx="254628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4" name="Picture 10" descr="APU Logo Final-medium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amount="25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34000" y="0"/>
            <a:ext cx="808920" cy="80892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 hidden="1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2B78BD2B-ED4E-46DB-B930-5F08552A7D60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4" name="Rectangle 4" hidden="1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45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46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0">
            <a:noFill/>
          </a:ln>
        </p:spPr>
      </p:pic>
      <p:grpSp>
        <p:nvGrpSpPr>
          <p:cNvPr id="61" name="Group 4"/>
          <p:cNvGrpSpPr/>
          <p:nvPr/>
        </p:nvGrpSpPr>
        <p:grpSpPr>
          <a:xfrm>
            <a:off x="492120" y="395280"/>
            <a:ext cx="795960" cy="422640"/>
            <a:chOff x="492120" y="395280"/>
            <a:chExt cx="795960" cy="422640"/>
          </a:xfrm>
        </p:grpSpPr>
        <p:sp>
          <p:nvSpPr>
            <p:cNvPr id="62" name="Rectangle 5"/>
            <p:cNvSpPr/>
            <p:nvPr/>
          </p:nvSpPr>
          <p:spPr>
            <a:xfrm>
              <a:off x="717480" y="676440"/>
              <a:ext cx="33840" cy="13860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Freeform 6"/>
            <p:cNvSpPr/>
            <p:nvPr/>
          </p:nvSpPr>
          <p:spPr>
            <a:xfrm>
              <a:off x="928800" y="674640"/>
              <a:ext cx="103680" cy="1432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7"/>
            <p:cNvSpPr/>
            <p:nvPr/>
          </p:nvSpPr>
          <p:spPr>
            <a:xfrm>
              <a:off x="563400" y="674640"/>
              <a:ext cx="105120" cy="1432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8"/>
            <p:cNvSpPr/>
            <p:nvPr/>
          </p:nvSpPr>
          <p:spPr>
            <a:xfrm>
              <a:off x="1071720" y="674640"/>
              <a:ext cx="143280" cy="1432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9"/>
            <p:cNvSpPr/>
            <p:nvPr/>
          </p:nvSpPr>
          <p:spPr>
            <a:xfrm>
              <a:off x="798480" y="674640"/>
              <a:ext cx="94320" cy="1432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10"/>
            <p:cNvSpPr/>
            <p:nvPr/>
          </p:nvSpPr>
          <p:spPr>
            <a:xfrm>
              <a:off x="492120" y="509760"/>
              <a:ext cx="33840" cy="702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11"/>
            <p:cNvSpPr/>
            <p:nvPr/>
          </p:nvSpPr>
          <p:spPr>
            <a:xfrm>
              <a:off x="587520" y="461880"/>
              <a:ext cx="33840" cy="1180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12"/>
            <p:cNvSpPr/>
            <p:nvPr/>
          </p:nvSpPr>
          <p:spPr>
            <a:xfrm>
              <a:off x="682560" y="395280"/>
              <a:ext cx="33840" cy="219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13"/>
            <p:cNvSpPr/>
            <p:nvPr/>
          </p:nvSpPr>
          <p:spPr>
            <a:xfrm>
              <a:off x="777960" y="461880"/>
              <a:ext cx="33840" cy="1180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4"/>
            <p:cNvSpPr/>
            <p:nvPr/>
          </p:nvSpPr>
          <p:spPr>
            <a:xfrm>
              <a:off x="873000" y="509760"/>
              <a:ext cx="33840" cy="702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5"/>
            <p:cNvSpPr/>
            <p:nvPr/>
          </p:nvSpPr>
          <p:spPr>
            <a:xfrm>
              <a:off x="968400" y="461880"/>
              <a:ext cx="33840" cy="1180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6"/>
            <p:cNvSpPr/>
            <p:nvPr/>
          </p:nvSpPr>
          <p:spPr>
            <a:xfrm>
              <a:off x="1063800" y="395280"/>
              <a:ext cx="33840" cy="219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17"/>
            <p:cNvSpPr/>
            <p:nvPr/>
          </p:nvSpPr>
          <p:spPr>
            <a:xfrm>
              <a:off x="1158840" y="461880"/>
              <a:ext cx="33840" cy="1180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8"/>
            <p:cNvSpPr/>
            <p:nvPr/>
          </p:nvSpPr>
          <p:spPr>
            <a:xfrm>
              <a:off x="1254240" y="509760"/>
              <a:ext cx="33840" cy="702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7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33B7D49F-D38E-43FC-8D01-1086458E8A07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15" name="Rectangle 4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16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117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" name="PlaceHolder 1"/>
          <p:cNvSpPr>
            <a:spLocks noGrp="1"/>
          </p:cNvSpPr>
          <p:nvPr>
            <p:ph type="sldNum" idx="1"/>
          </p:nvPr>
        </p:nvSpPr>
        <p:spPr>
          <a:xfrm>
            <a:off x="8473320" y="4954320"/>
            <a:ext cx="675720" cy="18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520" spc="-1" strike="noStrike">
                <a:solidFill>
                  <a:srgbClr val="595959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A40954-26E8-4362-9C57-4AACAA3F1496}" type="slidenum">
              <a:rPr b="0" lang="en-US" sz="520" spc="-1" strike="noStrike">
                <a:solidFill>
                  <a:srgbClr val="595959"/>
                </a:solidFill>
                <a:latin typeface="Arial"/>
                <a:ea typeface="ＭＳ Ｐゴシック"/>
              </a:rPr>
              <a:t>&lt;number&gt;</a:t>
            </a:fld>
            <a:endParaRPr b="0" lang="en-US" sz="52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6" descr="A picture containing outdoor object, honeycomb&#10;&#10;Description automatically generated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0" t="94816" r="0" b="0"/>
          <a:stretch/>
        </p:blipFill>
        <p:spPr>
          <a:xfrm>
            <a:off x="0" y="4876920"/>
            <a:ext cx="9142920" cy="265680"/>
          </a:xfrm>
          <a:prstGeom prst="rect">
            <a:avLst/>
          </a:prstGeom>
          <a:ln w="0">
            <a:noFill/>
          </a:ln>
        </p:spPr>
      </p:pic>
      <p:sp>
        <p:nvSpPr>
          <p:cNvPr id="171" name="TextBox 1"/>
          <p:cNvSpPr/>
          <p:nvPr/>
        </p:nvSpPr>
        <p:spPr>
          <a:xfrm>
            <a:off x="8144640" y="4941360"/>
            <a:ext cx="1161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fld id="{C9C84B2B-39C3-491B-BBC0-B63696886AD9}" type="slidenum"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72" name="TextBox 2"/>
          <p:cNvSpPr/>
          <p:nvPr/>
        </p:nvSpPr>
        <p:spPr>
          <a:xfrm>
            <a:off x="29520" y="4941360"/>
            <a:ext cx="17820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3" name="TextBox 7"/>
          <p:cNvSpPr/>
          <p:nvPr/>
        </p:nvSpPr>
        <p:spPr>
          <a:xfrm>
            <a:off x="3360600" y="4929480"/>
            <a:ext cx="254628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4" name="Picture 10" descr="APU Logo Final-medium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amount="25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34000" y="0"/>
            <a:ext cx="808920" cy="80892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7" hidden="1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E58C3DE5-48D9-4083-9DDF-4556E7DDDFB8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4" name="Rectangle 4" hidden="1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15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216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" name="Rectangle 6"/>
          <p:cNvSpPr/>
          <p:nvPr/>
        </p:nvSpPr>
        <p:spPr>
          <a:xfrm>
            <a:off x="0" y="0"/>
            <a:ext cx="9142920" cy="514224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Rectangle 7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23EC4AE1-1682-44A6-B6EB-94A402ADA544}" type="slidenum">
              <a:rPr b="0" lang="en-US" sz="600" spc="-1" strike="noStrike">
                <a:solidFill>
                  <a:srgbClr val="086d8e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2" name="Rectangle 4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86d8e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33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234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7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4D251941-6802-47C9-A909-30DEDD1DD4B6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7" name="Rectangle 4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88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289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6" descr="A picture containing outdoor object, honeycomb&#10;&#10;Description automatically generated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0" t="94816" r="0" b="0"/>
          <a:stretch/>
        </p:blipFill>
        <p:spPr>
          <a:xfrm>
            <a:off x="0" y="4876920"/>
            <a:ext cx="9142920" cy="265680"/>
          </a:xfrm>
          <a:prstGeom prst="rect">
            <a:avLst/>
          </a:prstGeom>
          <a:ln w="0">
            <a:noFill/>
          </a:ln>
        </p:spPr>
      </p:pic>
      <p:sp>
        <p:nvSpPr>
          <p:cNvPr id="342" name="TextBox 1"/>
          <p:cNvSpPr/>
          <p:nvPr/>
        </p:nvSpPr>
        <p:spPr>
          <a:xfrm>
            <a:off x="8144640" y="4941360"/>
            <a:ext cx="1161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fld id="{E2D8AA99-8279-4972-B035-622DA003E7FA}" type="slidenum"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43" name="TextBox 2"/>
          <p:cNvSpPr/>
          <p:nvPr/>
        </p:nvSpPr>
        <p:spPr>
          <a:xfrm>
            <a:off x="29520" y="4941360"/>
            <a:ext cx="178200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4" name="TextBox 7"/>
          <p:cNvSpPr/>
          <p:nvPr/>
        </p:nvSpPr>
        <p:spPr>
          <a:xfrm>
            <a:off x="3360600" y="4929480"/>
            <a:ext cx="254628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45" name="Picture 10" descr="APU Logo Final-medium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amount="25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334000" y="0"/>
            <a:ext cx="808920" cy="80892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ctangle 7" hidden="1"/>
          <p:cNvSpPr/>
          <p:nvPr/>
        </p:nvSpPr>
        <p:spPr>
          <a:xfrm>
            <a:off x="8389080" y="4743360"/>
            <a:ext cx="4716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2FD8A89D-3F41-47E1-9150-E3B1BF1A7BAF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5" name="Rectangle 4" hidden="1"/>
          <p:cNvSpPr/>
          <p:nvPr/>
        </p:nvSpPr>
        <p:spPr>
          <a:xfrm>
            <a:off x="5867640" y="4741920"/>
            <a:ext cx="2656800" cy="15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386" name="Group 4"/>
          <p:cNvGrpSpPr/>
          <p:nvPr/>
        </p:nvGrpSpPr>
        <p:grpSpPr>
          <a:xfrm>
            <a:off x="507960" y="4715280"/>
            <a:ext cx="339120" cy="179640"/>
            <a:chOff x="507960" y="4715280"/>
            <a:chExt cx="339120" cy="179640"/>
          </a:xfrm>
        </p:grpSpPr>
        <p:sp>
          <p:nvSpPr>
            <p:cNvPr id="387" name="Rectangle 5"/>
            <p:cNvSpPr/>
            <p:nvPr/>
          </p:nvSpPr>
          <p:spPr>
            <a:xfrm>
              <a:off x="604440" y="4835160"/>
              <a:ext cx="13680" cy="5868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Freeform 6"/>
            <p:cNvSpPr/>
            <p:nvPr/>
          </p:nvSpPr>
          <p:spPr>
            <a:xfrm>
              <a:off x="694440" y="4834440"/>
              <a:ext cx="4356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Freeform 7"/>
            <p:cNvSpPr/>
            <p:nvPr/>
          </p:nvSpPr>
          <p:spPr>
            <a:xfrm>
              <a:off x="538560" y="4834440"/>
              <a:ext cx="44280" cy="604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Freeform 8"/>
            <p:cNvSpPr/>
            <p:nvPr/>
          </p:nvSpPr>
          <p:spPr>
            <a:xfrm>
              <a:off x="755280" y="4834440"/>
              <a:ext cx="60480" cy="604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Freeform 9"/>
            <p:cNvSpPr/>
            <p:nvPr/>
          </p:nvSpPr>
          <p:spPr>
            <a:xfrm>
              <a:off x="639000" y="4834440"/>
              <a:ext cx="39600" cy="604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Freeform 10"/>
            <p:cNvSpPr/>
            <p:nvPr/>
          </p:nvSpPr>
          <p:spPr>
            <a:xfrm>
              <a:off x="50796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Freeform 11"/>
            <p:cNvSpPr/>
            <p:nvPr/>
          </p:nvSpPr>
          <p:spPr>
            <a:xfrm>
              <a:off x="54864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Freeform 12"/>
            <p:cNvSpPr/>
            <p:nvPr/>
          </p:nvSpPr>
          <p:spPr>
            <a:xfrm>
              <a:off x="58932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Freeform 13"/>
            <p:cNvSpPr/>
            <p:nvPr/>
          </p:nvSpPr>
          <p:spPr>
            <a:xfrm>
              <a:off x="63000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Freeform 14"/>
            <p:cNvSpPr/>
            <p:nvPr/>
          </p:nvSpPr>
          <p:spPr>
            <a:xfrm>
              <a:off x="67068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Freeform 15"/>
            <p:cNvSpPr/>
            <p:nvPr/>
          </p:nvSpPr>
          <p:spPr>
            <a:xfrm>
              <a:off x="71136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Freeform 16"/>
            <p:cNvSpPr/>
            <p:nvPr/>
          </p:nvSpPr>
          <p:spPr>
            <a:xfrm>
              <a:off x="752040" y="4715280"/>
              <a:ext cx="13680" cy="9324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Freeform 17"/>
            <p:cNvSpPr/>
            <p:nvPr/>
          </p:nvSpPr>
          <p:spPr>
            <a:xfrm>
              <a:off x="792720" y="4743720"/>
              <a:ext cx="13680" cy="496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Freeform 18"/>
            <p:cNvSpPr/>
            <p:nvPr/>
          </p:nvSpPr>
          <p:spPr>
            <a:xfrm>
              <a:off x="833400" y="4763880"/>
              <a:ext cx="13680" cy="2952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01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164920"/>
          </a:xfrm>
          <a:prstGeom prst="rect">
            <a:avLst/>
          </a:prstGeom>
          <a:ln w="0">
            <a:noFill/>
          </a:ln>
        </p:spPr>
      </p:pic>
      <p:grpSp>
        <p:nvGrpSpPr>
          <p:cNvPr id="402" name="Group 4"/>
          <p:cNvGrpSpPr/>
          <p:nvPr/>
        </p:nvGrpSpPr>
        <p:grpSpPr>
          <a:xfrm>
            <a:off x="3746160" y="2129760"/>
            <a:ext cx="1617120" cy="859680"/>
            <a:chOff x="3746160" y="2129760"/>
            <a:chExt cx="1617120" cy="859680"/>
          </a:xfrm>
        </p:grpSpPr>
        <p:sp>
          <p:nvSpPr>
            <p:cNvPr id="403" name="Rectangle 5"/>
            <p:cNvSpPr/>
            <p:nvPr/>
          </p:nvSpPr>
          <p:spPr>
            <a:xfrm>
              <a:off x="4204080" y="2700360"/>
              <a:ext cx="69840" cy="282600"/>
            </a:xfrm>
            <a:prstGeom prst="rect">
              <a:avLst/>
            </a:pr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Freeform 6"/>
            <p:cNvSpPr/>
            <p:nvPr/>
          </p:nvSpPr>
          <p:spPr>
            <a:xfrm>
              <a:off x="4632480" y="2697120"/>
              <a:ext cx="211680" cy="29232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Freeform 7"/>
            <p:cNvSpPr/>
            <p:nvPr/>
          </p:nvSpPr>
          <p:spPr>
            <a:xfrm>
              <a:off x="3891240" y="2697120"/>
              <a:ext cx="214920" cy="29232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Freeform 8"/>
            <p:cNvSpPr/>
            <p:nvPr/>
          </p:nvSpPr>
          <p:spPr>
            <a:xfrm>
              <a:off x="4922640" y="2697120"/>
              <a:ext cx="292320" cy="29232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Freeform 9"/>
            <p:cNvSpPr/>
            <p:nvPr/>
          </p:nvSpPr>
          <p:spPr>
            <a:xfrm>
              <a:off x="4368240" y="2697120"/>
              <a:ext cx="192240" cy="29232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Freeform 10"/>
            <p:cNvSpPr/>
            <p:nvPr/>
          </p:nvSpPr>
          <p:spPr>
            <a:xfrm>
              <a:off x="3746160" y="2361960"/>
              <a:ext cx="69840" cy="1440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Freeform 11"/>
            <p:cNvSpPr/>
            <p:nvPr/>
          </p:nvSpPr>
          <p:spPr>
            <a:xfrm>
              <a:off x="3939840" y="2265120"/>
              <a:ext cx="69840" cy="2404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Freeform 12"/>
            <p:cNvSpPr/>
            <p:nvPr/>
          </p:nvSpPr>
          <p:spPr>
            <a:xfrm>
              <a:off x="4133160" y="2129760"/>
              <a:ext cx="69840" cy="44676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Freeform 13"/>
            <p:cNvSpPr/>
            <p:nvPr/>
          </p:nvSpPr>
          <p:spPr>
            <a:xfrm>
              <a:off x="4326480" y="2265120"/>
              <a:ext cx="69840" cy="2404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Freeform 14"/>
            <p:cNvSpPr/>
            <p:nvPr/>
          </p:nvSpPr>
          <p:spPr>
            <a:xfrm>
              <a:off x="4519800" y="2361960"/>
              <a:ext cx="69840" cy="1440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Freeform 15"/>
            <p:cNvSpPr/>
            <p:nvPr/>
          </p:nvSpPr>
          <p:spPr>
            <a:xfrm>
              <a:off x="4713120" y="2265120"/>
              <a:ext cx="69840" cy="2404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Freeform 16"/>
            <p:cNvSpPr/>
            <p:nvPr/>
          </p:nvSpPr>
          <p:spPr>
            <a:xfrm>
              <a:off x="4906440" y="2129760"/>
              <a:ext cx="69840" cy="44676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Freeform 17"/>
            <p:cNvSpPr/>
            <p:nvPr/>
          </p:nvSpPr>
          <p:spPr>
            <a:xfrm>
              <a:off x="5100120" y="2265120"/>
              <a:ext cx="69840" cy="24048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Freeform 18"/>
            <p:cNvSpPr/>
            <p:nvPr/>
          </p:nvSpPr>
          <p:spPr>
            <a:xfrm>
              <a:off x="5293440" y="2361960"/>
              <a:ext cx="69840" cy="14400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xaKvGnnuYmk" TargetMode="External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0"/>
          <p:cNvSpPr/>
          <p:nvPr/>
        </p:nvSpPr>
        <p:spPr>
          <a:xfrm>
            <a:off x="1077840" y="3221640"/>
            <a:ext cx="660672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68760" rIns="68760" tIns="34200" bIns="342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  <a:ea typeface="DejaVu Sans"/>
              </a:rPr>
              <a:t>Protocols and Models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/>
          </p:nvPr>
        </p:nvSpPr>
        <p:spPr>
          <a:xfrm>
            <a:off x="851400" y="2207160"/>
            <a:ext cx="8042040" cy="53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Introduction to Networking 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CT043-3-1 &amp; Version VE1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 </a:t>
            </a:r>
            <a:endParaRPr b="0" lang="en-US" sz="18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Rule Establishment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/>
          </p:nvPr>
        </p:nvSpPr>
        <p:spPr>
          <a:xfrm>
            <a:off x="100800" y="858600"/>
            <a:ext cx="8852040" cy="1826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must account for the following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requirements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identified sender and receiver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Common language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grammar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Speed and timing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delivery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Confirmation or acknowledgment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Protocol Requirements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100800" y="858600"/>
            <a:ext cx="8852040" cy="3059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Common computer protocols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must be in agreement and include the following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requirements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 </a:t>
            </a:r>
            <a:endParaRPr b="0" lang="en-US" sz="18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encoding</a:t>
            </a:r>
            <a:endParaRPr b="0" lang="en-US" sz="18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formatting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encapsulation</a:t>
            </a:r>
            <a:endParaRPr b="0" lang="en-US" sz="18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size</a:t>
            </a:r>
            <a:endParaRPr b="0" lang="en-US" sz="18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timing</a:t>
            </a:r>
            <a:endParaRPr b="0" lang="en-US" sz="18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delivery options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Encoding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124560" y="894240"/>
            <a:ext cx="8852040" cy="1067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Encoding is the process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converting information into another acceptable form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transmission. </a:t>
            </a:r>
            <a:endParaRPr b="0" lang="en-US" sz="18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Decoding reverses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process to interpret the information.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5" name="Picture 2" descr=""/>
          <p:cNvPicPr/>
          <p:nvPr/>
        </p:nvPicPr>
        <p:blipFill>
          <a:blip r:embed="rId1"/>
          <a:stretch/>
        </p:blipFill>
        <p:spPr>
          <a:xfrm>
            <a:off x="204480" y="2089800"/>
            <a:ext cx="4262400" cy="232776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3" descr=""/>
          <p:cNvPicPr/>
          <p:nvPr/>
        </p:nvPicPr>
        <p:blipFill>
          <a:blip r:embed="rId2"/>
          <a:stretch/>
        </p:blipFill>
        <p:spPr>
          <a:xfrm>
            <a:off x="4678200" y="2089800"/>
            <a:ext cx="4343400" cy="24598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/>
          </p:nvPr>
        </p:nvSpPr>
        <p:spPr>
          <a:xfrm>
            <a:off x="124560" y="894240"/>
            <a:ext cx="8852040" cy="129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Encoding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between hosts must be in an appropriate format for the medium.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Messages sent across the network are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converted to bits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bits are encoded into a pattern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light, sound, or electrical impulses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destination host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must decode the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signals to interpret the message.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88" name="Picture 2" descr=""/>
          <p:cNvPicPr/>
          <p:nvPr/>
        </p:nvPicPr>
        <p:blipFill>
          <a:blip r:embed="rId1"/>
          <a:stretch/>
        </p:blipFill>
        <p:spPr>
          <a:xfrm>
            <a:off x="943560" y="2424240"/>
            <a:ext cx="2866680" cy="1793160"/>
          </a:xfrm>
          <a:prstGeom prst="rect">
            <a:avLst/>
          </a:prstGeom>
          <a:ln w="0">
            <a:noFill/>
          </a:ln>
        </p:spPr>
      </p:pic>
      <p:pic>
        <p:nvPicPr>
          <p:cNvPr id="489" name="Picture 3" descr=""/>
          <p:cNvPicPr/>
          <p:nvPr/>
        </p:nvPicPr>
        <p:blipFill>
          <a:blip r:embed="rId2"/>
          <a:stretch/>
        </p:blipFill>
        <p:spPr>
          <a:xfrm>
            <a:off x="5490360" y="2424240"/>
            <a:ext cx="2718000" cy="1756080"/>
          </a:xfrm>
          <a:prstGeom prst="rect">
            <a:avLst/>
          </a:prstGeom>
          <a:ln w="0">
            <a:noFill/>
          </a:ln>
        </p:spPr>
      </p:pic>
      <p:sp>
        <p:nvSpPr>
          <p:cNvPr id="490" name="Rectangle 2"/>
          <p:cNvSpPr/>
          <p:nvPr/>
        </p:nvSpPr>
        <p:spPr>
          <a:xfrm>
            <a:off x="152280" y="193680"/>
            <a:ext cx="9142920" cy="7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MY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MY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Encoding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Formatting and Encapsulation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124560" y="894240"/>
            <a:ext cx="8852040" cy="1064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 message is sent, it must use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specific format or structure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8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formats depend on the type of message and the channel that is used to deliver the message.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3" name="Picture 3" descr=""/>
          <p:cNvPicPr/>
          <p:nvPr/>
        </p:nvPicPr>
        <p:blipFill>
          <a:blip r:embed="rId1"/>
          <a:stretch/>
        </p:blipFill>
        <p:spPr>
          <a:xfrm>
            <a:off x="1340640" y="2054520"/>
            <a:ext cx="2577240" cy="2790360"/>
          </a:xfrm>
          <a:prstGeom prst="rect">
            <a:avLst/>
          </a:prstGeom>
          <a:ln w="0">
            <a:noFill/>
          </a:ln>
        </p:spPr>
      </p:pic>
      <p:pic>
        <p:nvPicPr>
          <p:cNvPr id="494" name="Picture 2" descr=""/>
          <p:cNvPicPr/>
          <p:nvPr/>
        </p:nvPicPr>
        <p:blipFill>
          <a:blip r:embed="rId2"/>
          <a:stretch/>
        </p:blipFill>
        <p:spPr>
          <a:xfrm>
            <a:off x="4572000" y="2054520"/>
            <a:ext cx="4196880" cy="27903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Size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216720" y="924840"/>
            <a:ext cx="8852040" cy="129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 long message is sent from one host to another over a network, it is necessary to break the message into smaller pieces (packets).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7" name="Picture 2" descr=""/>
          <p:cNvPicPr/>
          <p:nvPr/>
        </p:nvPicPr>
        <p:blipFill>
          <a:blip r:embed="rId1"/>
          <a:stretch/>
        </p:blipFill>
        <p:spPr>
          <a:xfrm>
            <a:off x="943560" y="2424240"/>
            <a:ext cx="2866680" cy="179316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3" descr=""/>
          <p:cNvPicPr/>
          <p:nvPr/>
        </p:nvPicPr>
        <p:blipFill>
          <a:blip r:embed="rId2"/>
          <a:stretch/>
        </p:blipFill>
        <p:spPr>
          <a:xfrm>
            <a:off x="5490360" y="2424240"/>
            <a:ext cx="2718000" cy="17560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Timing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124560" y="894240"/>
            <a:ext cx="8852040" cy="395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timing includes the following: </a:t>
            </a: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Flow Control –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Manages the rate of data transmission and defines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how much information can be sent and the speed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which it can be delivered.</a:t>
            </a: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Response Timeout –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Manages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how long a device waits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it does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hear a reply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destination.</a:t>
            </a: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method -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Determines when someone can send a message. </a:t>
            </a:r>
            <a:endParaRPr b="0" lang="en-US" sz="1600" spc="-1" strike="noStrike">
              <a:latin typeface="Arial"/>
            </a:endParaRPr>
          </a:p>
          <a:p>
            <a:pPr lvl="2" marL="431640" indent="-169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may be various rules governing issues like “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collisions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”. This is when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than one device sends traffic at the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same time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the messages become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corrupt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600" spc="-1" strike="noStrike">
              <a:latin typeface="Arial"/>
            </a:endParaRPr>
          </a:p>
          <a:p>
            <a:pPr lvl="2" marL="431640" indent="-169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protocols are proactive and attempt to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prevent collisions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; other protocols are reactive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establish a recovery method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the collision occurs.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Message Delivery Options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145440" y="798840"/>
            <a:ext cx="8852040" cy="225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Message delivery may one of the following methods: 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Unicast –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one to one communication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Multicast –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one to many, typically not all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Broadcast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one to all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Note: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Broadcasts are used in IPv4 networks, but are not an option for IPv6. Later we will also see “Anycast” as an additional delivery option for IPv6.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03" name="Picture 2" descr=""/>
          <p:cNvPicPr/>
          <p:nvPr/>
        </p:nvPicPr>
        <p:blipFill>
          <a:blip r:embed="rId1"/>
          <a:stretch/>
        </p:blipFill>
        <p:spPr>
          <a:xfrm>
            <a:off x="650520" y="3170880"/>
            <a:ext cx="1801080" cy="1344240"/>
          </a:xfrm>
          <a:prstGeom prst="rect">
            <a:avLst/>
          </a:prstGeom>
          <a:ln w="0">
            <a:noFill/>
          </a:ln>
        </p:spPr>
      </p:pic>
      <p:pic>
        <p:nvPicPr>
          <p:cNvPr id="504" name="Picture 3" descr=""/>
          <p:cNvPicPr/>
          <p:nvPr/>
        </p:nvPicPr>
        <p:blipFill>
          <a:blip r:embed="rId2"/>
          <a:stretch/>
        </p:blipFill>
        <p:spPr>
          <a:xfrm>
            <a:off x="3498120" y="3170880"/>
            <a:ext cx="1842120" cy="1344240"/>
          </a:xfrm>
          <a:prstGeom prst="rect">
            <a:avLst/>
          </a:prstGeom>
          <a:ln w="0">
            <a:noFill/>
          </a:ln>
        </p:spPr>
      </p:pic>
      <p:pic>
        <p:nvPicPr>
          <p:cNvPr id="505" name="Picture 4" descr=""/>
          <p:cNvPicPr/>
          <p:nvPr/>
        </p:nvPicPr>
        <p:blipFill>
          <a:blip r:embed="rId3"/>
          <a:stretch/>
        </p:blipFill>
        <p:spPr>
          <a:xfrm>
            <a:off x="6452280" y="3206880"/>
            <a:ext cx="1863360" cy="1344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A Note About the Node Icon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124560" y="894240"/>
            <a:ext cx="8852040" cy="759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Documents may use the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node icon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typically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circle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to represent all devices. 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figure illustrates the use of the node icon for delivery options.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08" name="Picture 2" descr=""/>
          <p:cNvPicPr/>
          <p:nvPr/>
        </p:nvPicPr>
        <p:blipFill>
          <a:blip r:embed="rId1"/>
          <a:stretch/>
        </p:blipFill>
        <p:spPr>
          <a:xfrm>
            <a:off x="1669320" y="1780560"/>
            <a:ext cx="5541840" cy="27705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759708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Protocols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291240" y="2125800"/>
            <a:ext cx="7236360" cy="1269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Protocols and Models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Protocol Overview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/>
          </p:nvPr>
        </p:nvSpPr>
        <p:spPr>
          <a:xfrm>
            <a:off x="246600" y="798840"/>
            <a:ext cx="2756520" cy="3610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protocols define a common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set of rules.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 be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implemented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on devices in: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Software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Hardware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Both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Protocols have their own: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Function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Format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Rules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512" name="Table 1"/>
          <p:cNvGraphicFramePr/>
          <p:nvPr/>
        </p:nvGraphicFramePr>
        <p:xfrm>
          <a:off x="3048120" y="957960"/>
          <a:ext cx="5776200" cy="3540600"/>
        </p:xfrm>
        <a:graphic>
          <a:graphicData uri="http://schemas.openxmlformats.org/drawingml/2006/table">
            <a:tbl>
              <a:tblPr/>
              <a:tblGrid>
                <a:gridCol w="1645560"/>
                <a:gridCol w="4131000"/>
              </a:tblGrid>
              <a:tr h="66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Protocol 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719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Network Communications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enable two or more devices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to communicate over one or more networks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719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Network Security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secure data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to provide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authentication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, data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integrity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, and data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encryption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718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Routing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enable routers to exchange route information, compare path information, and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select  best path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719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Service Discovery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used for the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automatic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detection of devices or services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403380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Protocol Functions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261360" y="856440"/>
            <a:ext cx="3714480" cy="13197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use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agreed-upon protocols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communicate 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Protocols may have one or more functions.</a:t>
            </a:r>
            <a:endParaRPr b="0" lang="en-US" sz="1600" spc="-1" strike="noStrike">
              <a:latin typeface="Arial"/>
            </a:endParaRPr>
          </a:p>
        </p:txBody>
      </p:sp>
      <p:graphicFrame>
        <p:nvGraphicFramePr>
          <p:cNvPr id="515" name="Table 1"/>
          <p:cNvGraphicFramePr/>
          <p:nvPr/>
        </p:nvGraphicFramePr>
        <p:xfrm>
          <a:off x="377280" y="2319840"/>
          <a:ext cx="8316360" cy="2278080"/>
        </p:xfrm>
        <a:graphic>
          <a:graphicData uri="http://schemas.openxmlformats.org/drawingml/2006/table">
            <a:tbl>
              <a:tblPr/>
              <a:tblGrid>
                <a:gridCol w="2351520"/>
                <a:gridCol w="5965200"/>
              </a:tblGrid>
              <a:tr h="317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Function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323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Addressing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Identifies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sender and receiver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33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Reliability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guaranteed delivery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335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Flow Control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Ensures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data flows at an efficient rate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18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Sequencing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Uniquely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labels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each transmitted segment of 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331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Error Detection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Determines if data became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corrupted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during transmission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18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Application Interface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Process-to-process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communications between network applications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  <p:pic>
        <p:nvPicPr>
          <p:cNvPr id="516" name="Picture 2" descr=""/>
          <p:cNvPicPr/>
          <p:nvPr/>
        </p:nvPicPr>
        <p:blipFill>
          <a:blip r:embed="rId1"/>
          <a:stretch/>
        </p:blipFill>
        <p:spPr>
          <a:xfrm>
            <a:off x="4209120" y="0"/>
            <a:ext cx="4491000" cy="21751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4687200" cy="82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Interaction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203040" y="987120"/>
            <a:ext cx="4570920" cy="989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we use network, we require the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of several protocols.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Each protocol has its own function and format.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519" name="Table 1"/>
          <p:cNvGraphicFramePr/>
          <p:nvPr/>
        </p:nvGraphicFramePr>
        <p:xfrm>
          <a:off x="449640" y="2254320"/>
          <a:ext cx="8316360" cy="2311200"/>
        </p:xfrm>
        <a:graphic>
          <a:graphicData uri="http://schemas.openxmlformats.org/drawingml/2006/table">
            <a:tbl>
              <a:tblPr/>
              <a:tblGrid>
                <a:gridCol w="2090160"/>
                <a:gridCol w="6226560"/>
              </a:tblGrid>
              <a:tr h="302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Protocol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Function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Hypertext Transfer Protocol (HTTP)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58585b"/>
                        </a:buClr>
                        <a:buFont typeface="Wingdings" charset="2"/>
                        <a:buChar char=""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Governs the way a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web server and a web client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interact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58585b"/>
                        </a:buClr>
                        <a:buFont typeface="Wingdings" charset="2"/>
                        <a:buChar char=""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Defines content and format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69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Transmission Control Protocol (TCP)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58585b"/>
                        </a:buClr>
                        <a:buFont typeface="Wingdings" charset="2"/>
                        <a:buChar char=""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Manages the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individual conversations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58585b"/>
                        </a:buClr>
                        <a:buFont typeface="Wingdings" charset="2"/>
                        <a:buChar char=""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guaranteed delivery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marL="285840" indent="-285840">
                        <a:lnSpc>
                          <a:spcPct val="100000"/>
                        </a:lnSpc>
                        <a:buClr>
                          <a:srgbClr val="58585b"/>
                        </a:buClr>
                        <a:buFont typeface="Wingdings" charset="2"/>
                        <a:buChar char=""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Manages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flow control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335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Internet Protocol (IP)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Delivers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messages globally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from the sender to the receiver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Ethernet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Delivers messages from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one NIC to another NIC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on the same Ethernet Local Area Network (LAN)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  <p:pic>
        <p:nvPicPr>
          <p:cNvPr id="520" name="Picture 2" descr=""/>
          <p:cNvPicPr/>
          <p:nvPr/>
        </p:nvPicPr>
        <p:blipFill>
          <a:blip r:embed="rId1"/>
          <a:stretch/>
        </p:blipFill>
        <p:spPr>
          <a:xfrm>
            <a:off x="5486400" y="0"/>
            <a:ext cx="3361680" cy="21682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32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Protocol Suites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Suites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Protocol Suites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123480" y="867960"/>
            <a:ext cx="4348080" cy="3826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Protocols must be able to work with other protocols.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 suite: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group of inter-related protocols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necessary to perform a communication function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Sets of rules that work together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help solve a problem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protocols are viewed in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terms of layers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Higher Layers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Lower Layers- concerned with moving data and provide services to upper layers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24" name="Picture 2" descr=""/>
          <p:cNvPicPr/>
          <p:nvPr/>
        </p:nvPicPr>
        <p:blipFill>
          <a:blip r:embed="rId1"/>
          <a:stretch/>
        </p:blipFill>
        <p:spPr>
          <a:xfrm>
            <a:off x="4572000" y="1239480"/>
            <a:ext cx="4447440" cy="2829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Suites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Evolution of Protocol Suites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124560" y="791640"/>
            <a:ext cx="3996720" cy="3855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are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several protocol suites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Protocol Suite or TCP/IP-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</a:t>
            </a:r>
            <a:r>
              <a:rPr b="1" lang="fr-F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most common protocol suite and 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aintained by the Internet Engineering Task Force (IETF)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Open Systems Interconnection (OSI) protocols-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Developed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the International Organization for Standardization (ISO) and the International Telecommunications Union (ITU)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AppleTalk-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Proprietary suite release by Apple Inc.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Novell NetWare-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Proprietary suite developed by Novell Inc.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27" name="Picture 3" descr=""/>
          <p:cNvPicPr/>
          <p:nvPr/>
        </p:nvPicPr>
        <p:blipFill>
          <a:blip r:embed="rId1"/>
          <a:stretch/>
        </p:blipFill>
        <p:spPr>
          <a:xfrm>
            <a:off x="4122000" y="1093680"/>
            <a:ext cx="5020920" cy="2907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Suites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TCP/IP Protocol Example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123480" y="867960"/>
            <a:ext cx="3358800" cy="3732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TCP/IP protocols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operate at the application, transport, and internet layers.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most common network access layer LAN protocols are Ethernet and WLAN (wireless LAN).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30" name="Picture 2" descr=""/>
          <p:cNvPicPr/>
          <p:nvPr/>
        </p:nvPicPr>
        <p:blipFill>
          <a:blip r:embed="rId1"/>
          <a:stretch/>
        </p:blipFill>
        <p:spPr>
          <a:xfrm>
            <a:off x="3538080" y="955440"/>
            <a:ext cx="5387400" cy="32382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Suites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TCP/IP Protocol Suite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167040" y="820440"/>
            <a:ext cx="3358800" cy="3940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TCP/IP is the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 suite used by the internet and includes many protocols.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TCP/IP is: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open standard protocol suite that is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freely available to the public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can be used by any vendor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standards-based protocol suite that is endorsed by the networking industry and approved by a standards organization to ensure interoperability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533" name="Picture 2" descr=""/>
          <p:cNvPicPr/>
          <p:nvPr/>
        </p:nvPicPr>
        <p:blipFill>
          <a:blip r:embed="rId1"/>
          <a:stretch/>
        </p:blipFill>
        <p:spPr>
          <a:xfrm>
            <a:off x="3526920" y="890280"/>
            <a:ext cx="5479200" cy="34106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Suites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TCP/IP Communication Process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123480" y="867960"/>
            <a:ext cx="4360320" cy="858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web server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encapsulating and sending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web page to a client.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6" name="Content Placeholder 2"/>
          <p:cNvSpPr/>
          <p:nvPr/>
        </p:nvSpPr>
        <p:spPr>
          <a:xfrm>
            <a:off x="4659120" y="867960"/>
            <a:ext cx="4360320" cy="8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client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de-encapsulating the web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page for the web browser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37" name="Picture 2" descr=""/>
          <p:cNvPicPr/>
          <p:nvPr/>
        </p:nvPicPr>
        <p:blipFill>
          <a:blip r:embed="rId1"/>
          <a:stretch/>
        </p:blipFill>
        <p:spPr>
          <a:xfrm>
            <a:off x="214200" y="2017440"/>
            <a:ext cx="4229640" cy="2572200"/>
          </a:xfrm>
          <a:prstGeom prst="rect">
            <a:avLst/>
          </a:prstGeom>
          <a:ln w="0">
            <a:noFill/>
          </a:ln>
        </p:spPr>
      </p:pic>
      <p:pic>
        <p:nvPicPr>
          <p:cNvPr id="538" name="Picture 3" descr=""/>
          <p:cNvPicPr/>
          <p:nvPr/>
        </p:nvPicPr>
        <p:blipFill>
          <a:blip r:embed="rId2"/>
          <a:stretch/>
        </p:blipFill>
        <p:spPr>
          <a:xfrm>
            <a:off x="4445280" y="2090160"/>
            <a:ext cx="4285800" cy="24267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32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Standards Organizations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l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Standards Organizations</a:t>
            </a:r>
            <a:br>
              <a:rPr sz="16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Open Standards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4572000" y="757440"/>
            <a:ext cx="4400640" cy="3949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Open standards encourage: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interoperability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competition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innovation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Standards organizations are: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vendor-neutral 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non-profit organizations 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established to develop and promote the concept of open standards.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2" name="Picture 2" descr=""/>
          <p:cNvPicPr/>
          <p:nvPr/>
        </p:nvPicPr>
        <p:blipFill>
          <a:blip r:embed="rId1"/>
          <a:stretch/>
        </p:blipFill>
        <p:spPr>
          <a:xfrm>
            <a:off x="159480" y="832680"/>
            <a:ext cx="4307760" cy="30708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49820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Standards Organizations</a:t>
            </a:r>
            <a:br>
              <a:rPr sz="16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Standards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4499280" y="220680"/>
            <a:ext cx="4400640" cy="432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Society (ISOC)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- Promotes the open development and evolution of internet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Architecture Board (IAB)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- Responsible for management and development of internet standards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Engineering Task Force (IETF)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Develops, updates, and maintains internet and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TCP/IP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technologies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Research Task Force (IRTF)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Focused on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long-term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1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research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related to internet and TCP/IP protocols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5" name="Picture 2" descr=""/>
          <p:cNvPicPr/>
          <p:nvPr/>
        </p:nvPicPr>
        <p:blipFill>
          <a:blip r:embed="rId1"/>
          <a:stretch/>
        </p:blipFill>
        <p:spPr>
          <a:xfrm>
            <a:off x="145080" y="1006560"/>
            <a:ext cx="4353120" cy="3288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95428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Standards Organizations</a:t>
            </a:r>
            <a:br>
              <a:rPr sz="16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Standards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4649040" y="782280"/>
            <a:ext cx="4246920" cy="3670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Standards organizations involved with the development and support of TCP/IP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Corporation for Assigned Names and Numbers (ICANN) 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 Coordinates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IP address allocation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the management of domain names, and assignment of other information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Assigned Numbers Authority (IANA) 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Oversees and manages IP address allocation, </a:t>
            </a:r>
            <a:r>
              <a:rPr b="0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domain name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management, and protocol identifiers for ICANN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8" name="Picture 2" descr=""/>
          <p:cNvPicPr/>
          <p:nvPr/>
        </p:nvPicPr>
        <p:blipFill>
          <a:blip r:embed="rId1"/>
          <a:stretch/>
        </p:blipFill>
        <p:spPr>
          <a:xfrm>
            <a:off x="117000" y="1277280"/>
            <a:ext cx="4376880" cy="2739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Standards Organizations</a:t>
            </a:r>
            <a:br>
              <a:rPr sz="16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Electronic and Communications Standards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116280" y="821160"/>
            <a:ext cx="8784000" cy="3793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Institute of Electrical and Electronics Engineers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IEEE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pronounced “I-triple-E”) - dedicated to creating standards in power and energy, healthcare, telecommunications, and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networking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Electronic Industries Alliance (EIA)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develops standards relating to electrical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wiring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connectors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and the 19-inch racks used to mount networking equipment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Telecommunications Industry Association (TIA)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- develops communication standards in radio equipment, cellular towers,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Voice over IP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(VoIP) devices,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satellite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communications, and more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International Telecommunications Union-Telecommunication Standardization Sector (ITU-T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 - defines standards for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video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compression, </a:t>
            </a: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Internet Protocol Television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(IPTV), and broadband communications, such as a digital subscriber line (DSL)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32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Reference Models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Reference Models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Benefits of Using a Layered 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5453280" y="1019160"/>
            <a:ext cx="3689640" cy="3322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Complex concepts such as how a network operates can be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difficult to explain and understand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For this reason, a layered model is used.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Two layered models describe network operations: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Open System Interconnection (OSI) Reference Model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TCP/IP Reference Model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54" name="Picture 2" descr=""/>
          <p:cNvPicPr/>
          <p:nvPr/>
        </p:nvPicPr>
        <p:blipFill>
          <a:blip r:embed="rId1"/>
          <a:stretch/>
        </p:blipFill>
        <p:spPr>
          <a:xfrm>
            <a:off x="0" y="798120"/>
            <a:ext cx="5265720" cy="42271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Reference Models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Benefits of Using a Layered Model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290160" y="798840"/>
            <a:ext cx="8852760" cy="3351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These are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benefits of using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 layered model: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Assist in protocol design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because protocols that operate at a specific layer have defined information that they act upon and a defined interface to the layers above and below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Foster competition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because products from different vendors can work together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Prevent technology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 capability changes in one layer from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affecting other layers above and below</a:t>
            </a:r>
            <a:endParaRPr b="0" lang="en-US" sz="18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Provide a common language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describe networking functions and capabilities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0" y="101520"/>
            <a:ext cx="8782560" cy="75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8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Reference Models</a:t>
            </a:r>
            <a:br>
              <a:rPr sz="32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OSI Reference Model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558" name="Table 4"/>
          <p:cNvGraphicFramePr/>
          <p:nvPr/>
        </p:nvGraphicFramePr>
        <p:xfrm>
          <a:off x="362880" y="955080"/>
          <a:ext cx="8214480" cy="3937320"/>
        </p:xfrm>
        <a:graphic>
          <a:graphicData uri="http://schemas.openxmlformats.org/drawingml/2006/table">
            <a:tbl>
              <a:tblPr/>
              <a:tblGrid>
                <a:gridCol w="1675080"/>
                <a:gridCol w="6539760"/>
              </a:tblGrid>
              <a:tr h="662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OSI Model Layer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2944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7 - Application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Contains protocols used for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process-to-process communications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914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6 - Presentation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Provides for common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representation of the data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transferred between application layer services.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4852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5 - Session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Provides services to the presentation layer and to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manage data exchange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914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4 - Transport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Defines services to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segment, transfer, and reassemble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the data for individual communications.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4914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3 - Network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Provides services to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exchange the individual pieces of data over the network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852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2 - Data Link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Describes methods for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exchanging data frames over a common media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5356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1 - Physical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Describes the means to activate, maintain, and de-activate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physical connections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0" y="101520"/>
            <a:ext cx="8782560" cy="753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8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Reference Models</a:t>
            </a:r>
            <a:br>
              <a:rPr sz="32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TCP/IP Reference Model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560" name="Table 4"/>
          <p:cNvGraphicFramePr/>
          <p:nvPr/>
        </p:nvGraphicFramePr>
        <p:xfrm>
          <a:off x="362880" y="955080"/>
          <a:ext cx="8214480" cy="2241360"/>
        </p:xfrm>
        <a:graphic>
          <a:graphicData uri="http://schemas.openxmlformats.org/drawingml/2006/table">
            <a:tbl>
              <a:tblPr/>
              <a:tblGrid>
                <a:gridCol w="1685160"/>
                <a:gridCol w="6529680"/>
              </a:tblGrid>
              <a:tr h="49140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TCP/IP Model Layer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2944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Application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Represents data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to the user, plus encoding and dialog control.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852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Transport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Supports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communication between various devices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 across diverse networks.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4852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Internet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Determines the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best path through the network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48528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 Access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Controls the </a:t>
                      </a: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hardware devices and media </a:t>
                      </a: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that make up the network.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Reference Models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OSI and TCP/IP Model Comparison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5321160" y="1176480"/>
            <a:ext cx="3821760" cy="3322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OSI model divides the network access layer and the application layer of the TCP/IP model into multiple layers.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TCP/IP protocol suite does not specify which protocols to use when transmitting over a physical medium.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OSI Layers 1 and 2 discuss the necessary procedures to access the media and the physical means to send data over a network.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63" name="Picture 2" descr=""/>
          <p:cNvPicPr/>
          <p:nvPr/>
        </p:nvPicPr>
        <p:blipFill>
          <a:blip r:embed="rId1"/>
          <a:stretch/>
        </p:blipFill>
        <p:spPr>
          <a:xfrm>
            <a:off x="174240" y="947520"/>
            <a:ext cx="5064480" cy="35510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611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101880" y="513360"/>
            <a:ext cx="8767800" cy="888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83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Topic and structure of the Lesson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89280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89280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466" name="Table 2"/>
          <p:cNvGraphicFramePr/>
          <p:nvPr/>
        </p:nvGraphicFramePr>
        <p:xfrm>
          <a:off x="487800" y="1531440"/>
          <a:ext cx="8167680" cy="3164040"/>
        </p:xfrm>
        <a:graphic>
          <a:graphicData uri="http://schemas.openxmlformats.org/drawingml/2006/table">
            <a:tbl>
              <a:tblPr/>
              <a:tblGrid>
                <a:gridCol w="2656440"/>
                <a:gridCol w="5511600"/>
              </a:tblGrid>
              <a:tr h="18612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Title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Objective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37224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The Rules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Describe the types of rules that are necessary to successfully communicate.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7224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Protocols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why protocols are necessary in network communication.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37224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Protocol Suites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the purpose of adhering to a protocol suite.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55836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Standards Organizations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the role of standards organizations in establishing protocols for network interoperability.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55836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Reference Models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the TCP/IP model and the OSI model are used to facilitate standardization in the communication process.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7224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Data Encapsulation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data encapsulation allows data to be transported across the network.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372600"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Data Access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8400" rIns="6840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2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local hosts access local resources on a network.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32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Data Encapsulation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68648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Encapsulation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Segmenting Messages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4951440" y="322920"/>
            <a:ext cx="4191480" cy="434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Segmenting is the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process of breaking up messages into smaller units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Multiplexing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is the processes of taking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streams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segmented data and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interleaving them together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Segmenting messages has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two primary benefits: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Increases speed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- Large amounts of data can be sent over the network without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tying up a communications link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Increases efficiency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- Only segments which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fail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to reach the destination need to be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retransmitted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not the entire data stream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67" name="Picture 2" descr=""/>
          <p:cNvPicPr/>
          <p:nvPr/>
        </p:nvPicPr>
        <p:blipFill>
          <a:blip r:embed="rId1"/>
          <a:stretch/>
        </p:blipFill>
        <p:spPr>
          <a:xfrm>
            <a:off x="101520" y="1000440"/>
            <a:ext cx="4672440" cy="35366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Encapsulation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Sequencing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951440" y="1339920"/>
            <a:ext cx="4191480" cy="3144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Sequencing messages is the process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numbering the segments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 that the message may be reassembled at the destination.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TCP is responsible for sequencing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individual segments.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0" name="Picture 2" descr=""/>
          <p:cNvPicPr/>
          <p:nvPr/>
        </p:nvPicPr>
        <p:blipFill>
          <a:blip r:embed="rId1"/>
          <a:stretch/>
        </p:blipFill>
        <p:spPr>
          <a:xfrm>
            <a:off x="189720" y="968400"/>
            <a:ext cx="4656960" cy="35161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78800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Encapsulation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Protocol Data Units (PDU)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619520" y="171360"/>
            <a:ext cx="4455360" cy="4666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Encapsulation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is the process where protocols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 their information to the data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each stage of the process,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PDU has a different name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reflect its new functions. 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universal naming convention for PDUs, in this course, the PDUs are named according to the protocols of the TCP/IP suite. 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PDUs passing down the stack are as follows:</a:t>
            </a:r>
            <a:endParaRPr b="0" lang="en-US" sz="1600" spc="-1" strike="noStrike">
              <a:latin typeface="Arial"/>
            </a:endParaRPr>
          </a:p>
          <a:p>
            <a:pPr lvl="1" marL="485640" indent="-34308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(Data Stream)</a:t>
            </a:r>
            <a:endParaRPr b="0" lang="en-US" sz="1600" spc="-1" strike="noStrike">
              <a:latin typeface="Arial"/>
            </a:endParaRPr>
          </a:p>
          <a:p>
            <a:pPr lvl="1" marL="485640" indent="-34308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Segment</a:t>
            </a:r>
            <a:endParaRPr b="0" lang="en-US" sz="1600" spc="-1" strike="noStrike">
              <a:latin typeface="Arial"/>
            </a:endParaRPr>
          </a:p>
          <a:p>
            <a:pPr lvl="1" marL="485640" indent="-34308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Packet</a:t>
            </a:r>
            <a:endParaRPr b="0" lang="en-US" sz="1600" spc="-1" strike="noStrike">
              <a:latin typeface="Arial"/>
            </a:endParaRPr>
          </a:p>
          <a:p>
            <a:pPr lvl="1" marL="485640" indent="-34308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</a:t>
            </a:r>
            <a:endParaRPr b="0" lang="en-US" sz="1600" spc="-1" strike="noStrike">
              <a:latin typeface="Arial"/>
            </a:endParaRPr>
          </a:p>
          <a:p>
            <a:pPr lvl="1" marL="485640" indent="-34308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Bits (Bit Stream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73" name="Picture 2" descr=""/>
          <p:cNvPicPr/>
          <p:nvPr/>
        </p:nvPicPr>
        <p:blipFill>
          <a:blip r:embed="rId1"/>
          <a:stretch/>
        </p:blipFill>
        <p:spPr>
          <a:xfrm>
            <a:off x="156240" y="1087200"/>
            <a:ext cx="4462200" cy="3465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Encapsulation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Encapsulation Example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/>
          </p:nvPr>
        </p:nvSpPr>
        <p:spPr>
          <a:xfrm>
            <a:off x="123480" y="867960"/>
            <a:ext cx="3059280" cy="3688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Encapsulation is a top down process.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level above does its process and then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passes it down to the next level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the model. This process is repeated by each layer until it is sent out as a bit stream.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6" name="Picture 2" descr=""/>
          <p:cNvPicPr/>
          <p:nvPr/>
        </p:nvPicPr>
        <p:blipFill>
          <a:blip r:embed="rId1"/>
          <a:stretch/>
        </p:blipFill>
        <p:spPr>
          <a:xfrm>
            <a:off x="3511800" y="1001520"/>
            <a:ext cx="5631120" cy="34243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Encapsulation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De-encapsulation Example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123480" y="897120"/>
            <a:ext cx="4011840" cy="3804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is de-encapsulated as it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moves up the stack.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 layer completes its process, that layer strips off its header and passes it up to the next level to be processed. This is repeated at each layer until it is a data stream that the application can process.</a:t>
            </a:r>
            <a:endParaRPr b="0" lang="en-US" sz="1600" spc="-1" strike="noStrike">
              <a:latin typeface="Arial"/>
            </a:endParaRPr>
          </a:p>
          <a:p>
            <a:pPr lvl="1" marL="485640" indent="-343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Received as Bits (Bit Stream)</a:t>
            </a:r>
            <a:endParaRPr b="0" lang="en-US" sz="1600" spc="-1" strike="noStrike">
              <a:latin typeface="Arial"/>
            </a:endParaRPr>
          </a:p>
          <a:p>
            <a:pPr lvl="1" marL="485640" indent="-343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</a:t>
            </a:r>
            <a:endParaRPr b="0" lang="en-US" sz="1600" spc="-1" strike="noStrike">
              <a:latin typeface="Arial"/>
            </a:endParaRPr>
          </a:p>
          <a:p>
            <a:pPr lvl="1" marL="485640" indent="-343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Packet</a:t>
            </a:r>
            <a:endParaRPr b="0" lang="en-US" sz="1600" spc="-1" strike="noStrike">
              <a:latin typeface="Arial"/>
            </a:endParaRPr>
          </a:p>
          <a:p>
            <a:pPr lvl="1" marL="485640" indent="-343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Segment</a:t>
            </a:r>
            <a:endParaRPr b="0" lang="en-US" sz="1600" spc="-1" strike="noStrike">
              <a:latin typeface="Arial"/>
            </a:endParaRPr>
          </a:p>
          <a:p>
            <a:pPr lvl="1" marL="485640" indent="-343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AutoNum type="arabicPeriod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(Data Stream)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79" name="Picture 3" descr=""/>
          <p:cNvPicPr/>
          <p:nvPr/>
        </p:nvPicPr>
        <p:blipFill>
          <a:blip r:embed="rId1"/>
          <a:stretch/>
        </p:blipFill>
        <p:spPr>
          <a:xfrm>
            <a:off x="4136400" y="1451520"/>
            <a:ext cx="5006520" cy="2835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32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Data Access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Addresses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349200" y="744480"/>
            <a:ext cx="8444160" cy="2241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Both the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link and network layers use addressing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deliver data from source to destination.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layer source and destination addresses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- Responsible for delivering the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IP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packet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from original source to the final destination.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link layer source and destination addresses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Responsible for delivering the data link frame from one </a:t>
            </a:r>
            <a:r>
              <a:rPr b="1" lang="en-US" sz="16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network interface card (NIC)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another NIC on the same network.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83" name="Picture 2" descr=""/>
          <p:cNvPicPr/>
          <p:nvPr/>
        </p:nvPicPr>
        <p:blipFill>
          <a:blip r:embed="rId1"/>
          <a:stretch/>
        </p:blipFill>
        <p:spPr>
          <a:xfrm>
            <a:off x="1157400" y="3184920"/>
            <a:ext cx="6828480" cy="1665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Layer 3 Logical Address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/>
          </p:nvPr>
        </p:nvSpPr>
        <p:spPr>
          <a:xfrm>
            <a:off x="99360" y="1037880"/>
            <a:ext cx="3801240" cy="34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IP packet contains two IP addresses: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IP address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- The IP address of the sending device,  original source of the packet.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IP address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- The IP address of the receiving device, final destination of the packet.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These addresses may be on the same link or remote.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86" name="Picture 2" descr=""/>
          <p:cNvPicPr/>
          <p:nvPr/>
        </p:nvPicPr>
        <p:blipFill>
          <a:blip r:embed="rId1"/>
          <a:stretch/>
        </p:blipFill>
        <p:spPr>
          <a:xfrm>
            <a:off x="4078080" y="1233000"/>
            <a:ext cx="4879800" cy="26683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Layer 3 Logical Address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100080" y="885960"/>
            <a:ext cx="4302000" cy="4070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IP address contains two parts: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portion (IPv4) or Prefix (IPv6)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 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0" lang="en-US" sz="15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left-mos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 part of the address indicates the </a:t>
            </a:r>
            <a:r>
              <a:rPr b="0" lang="en-US" sz="15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network group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which the IP address is a member.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Each LAN or WAN will have the same network portion.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Host portion (IPv4) or Interface ID (IPv6)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remaining part of the address </a:t>
            </a:r>
            <a:r>
              <a:rPr b="0" lang="en-US" sz="15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identifies a specific device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within the group. 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portion is unique for each device on the network.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89" name="Picture 2" descr=""/>
          <p:cNvPicPr/>
          <p:nvPr/>
        </p:nvPicPr>
        <p:blipFill>
          <a:blip r:embed="rId1"/>
          <a:stretch/>
        </p:blipFill>
        <p:spPr>
          <a:xfrm>
            <a:off x="4503240" y="1236960"/>
            <a:ext cx="4639680" cy="26683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Content Placeholder 4" descr=""/>
          <p:cNvPicPr/>
          <p:nvPr/>
        </p:nvPicPr>
        <p:blipFill>
          <a:blip r:embed="rId1"/>
          <a:srcRect l="0" t="0" r="0" b="4524"/>
          <a:stretch/>
        </p:blipFill>
        <p:spPr>
          <a:xfrm>
            <a:off x="0" y="0"/>
            <a:ext cx="9142920" cy="490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819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Devices on the Same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177120" y="1185120"/>
            <a:ext cx="3787920" cy="343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are on the same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the source and destination will have the same number in network portion of the address.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PC1 – </a:t>
            </a:r>
            <a:r>
              <a:rPr b="0" lang="en-US" sz="1600" spc="-1" strike="noStrike" u="sng">
                <a:solidFill>
                  <a:srgbClr val="fbab18"/>
                </a:solidFill>
                <a:uFillTx/>
                <a:latin typeface="Arial"/>
                <a:ea typeface="ＭＳ Ｐゴシック"/>
              </a:rPr>
              <a:t>192.168.1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.110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FTP Server – </a:t>
            </a:r>
            <a:r>
              <a:rPr b="0" lang="en-US" sz="1600" spc="-1" strike="noStrike" u="sng">
                <a:solidFill>
                  <a:srgbClr val="fbab18"/>
                </a:solidFill>
                <a:uFillTx/>
                <a:latin typeface="Arial"/>
                <a:ea typeface="ＭＳ Ｐゴシック"/>
              </a:rPr>
              <a:t>192.168.1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.9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92" name="Picture 2" descr=""/>
          <p:cNvPicPr/>
          <p:nvPr/>
        </p:nvPicPr>
        <p:blipFill>
          <a:blip r:embed="rId1"/>
          <a:stretch/>
        </p:blipFill>
        <p:spPr>
          <a:xfrm>
            <a:off x="4206240" y="977400"/>
            <a:ext cx="4642200" cy="2979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819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Role of the Data Link Layer Addresses: Same IP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114480" y="861480"/>
            <a:ext cx="4028040" cy="343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devices are on the same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Ethernet network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the data link frame will use the actual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MAC address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the destination NIC.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MAC addresses are physically embedded into the Ethernet NIC and are local addressing.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MAC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address will be that of the originator on the link.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MAC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address will always be on the same link as the source, even if the ultimate destination is remote.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95" name="Picture 1" descr=""/>
          <p:cNvPicPr/>
          <p:nvPr/>
        </p:nvPicPr>
        <p:blipFill>
          <a:blip r:embed="rId1"/>
          <a:stretch/>
        </p:blipFill>
        <p:spPr>
          <a:xfrm>
            <a:off x="4399560" y="861480"/>
            <a:ext cx="4471920" cy="29329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819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Devices on a Remote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114480" y="861480"/>
            <a:ext cx="3934080" cy="359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happens when the actual (ultimate) destination is not on the same LAN and is remote? 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 happens when PC1 tries to reach the Web Server?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Does this impact the network and data link layers?</a:t>
            </a:r>
            <a:endParaRPr b="0" lang="en-US" sz="16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98" name="Picture 2" descr=""/>
          <p:cNvPicPr/>
          <p:nvPr/>
        </p:nvPicPr>
        <p:blipFill>
          <a:blip r:embed="rId1"/>
          <a:stretch/>
        </p:blipFill>
        <p:spPr>
          <a:xfrm>
            <a:off x="4143240" y="1037520"/>
            <a:ext cx="4883400" cy="32396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819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Role of the Network Layer Addresses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114480" y="861480"/>
            <a:ext cx="3861720" cy="3591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the source and destination have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different network portion, this means they are on different networks.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PC1 – 192.168.1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Web Server – 172.16.1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01" name="Picture 2" descr=""/>
          <p:cNvPicPr/>
          <p:nvPr/>
        </p:nvPicPr>
        <p:blipFill>
          <a:blip r:embed="rId1"/>
          <a:stretch/>
        </p:blipFill>
        <p:spPr>
          <a:xfrm>
            <a:off x="4143240" y="1037520"/>
            <a:ext cx="4883400" cy="32396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42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Role of the Data Link Layer Addresses: Different IP Networks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114480" y="785160"/>
            <a:ext cx="4035600" cy="3899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the final destination is remote, Layer 3 will provide Layer 2 with the local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default gateway IP address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also known as the router address.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default gateway (DGW) is the router interface IP address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is part of this LAN and will be the “door” or “gateway” to all other remote locations.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 devices on the LAN must be told about this address or their traffic will be confined to the LAN only. 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Once Layer 2 on PC1 forwards to the default gateway (Router),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router then can start the routing process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getting the information to actual destination.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04" name="Picture 2" descr=""/>
          <p:cNvPicPr/>
          <p:nvPr/>
        </p:nvPicPr>
        <p:blipFill>
          <a:blip r:embed="rId1"/>
          <a:stretch/>
        </p:blipFill>
        <p:spPr>
          <a:xfrm>
            <a:off x="4150800" y="1188720"/>
            <a:ext cx="4877640" cy="33091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995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Role of the Data Link Layer Addresses: Different IP Networks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/>
          </p:nvPr>
        </p:nvSpPr>
        <p:spPr>
          <a:xfrm>
            <a:off x="114480" y="1115640"/>
            <a:ext cx="3934080" cy="3631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data link addressing is local addressing so it will have a source and destination for each link.</a:t>
            </a:r>
            <a:endParaRPr b="0" lang="en-US" sz="16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MAC addressing for the first segment is 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–  AA-AA-AA-AA-AA-AA (PC1) Sends the frame.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– 11-11-11-11-11-11 (R1- Default Gateway MAC) Receives the frame.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Note: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While the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L2 local addressing will change from link to link or hop to hop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the L3 addressing remains the same.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07" name="Picture 2" descr=""/>
          <p:cNvPicPr/>
          <p:nvPr/>
        </p:nvPicPr>
        <p:blipFill>
          <a:blip r:embed="rId1"/>
          <a:stretch/>
        </p:blipFill>
        <p:spPr>
          <a:xfrm>
            <a:off x="4482000" y="874440"/>
            <a:ext cx="4214880" cy="26964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3747960" cy="860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Link Addresses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/>
          </p:nvPr>
        </p:nvSpPr>
        <p:spPr>
          <a:xfrm>
            <a:off x="162000" y="861480"/>
            <a:ext cx="8504640" cy="1675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Since data link addressing is local addressing,  it will have a source and destination for each segment or hop of the journey to the destination.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MAC addressing for the first segment is: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–  (PC1 NIC) sends frame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– (First Router- DGW interface) receives frame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0" name="Picture 2" descr=""/>
          <p:cNvPicPr/>
          <p:nvPr/>
        </p:nvPicPr>
        <p:blipFill>
          <a:blip r:embed="rId1"/>
          <a:stretch/>
        </p:blipFill>
        <p:spPr>
          <a:xfrm>
            <a:off x="2525760" y="2571840"/>
            <a:ext cx="4469760" cy="21636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466160" cy="860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Link Addresses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190440" y="851760"/>
            <a:ext cx="8247600" cy="1147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MAC addressing for the second hop is: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–  (First Router- exit interface) sends frame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– (Second Router) receives frame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3" name="Picture 3" descr=""/>
          <p:cNvPicPr/>
          <p:nvPr/>
        </p:nvPicPr>
        <p:blipFill>
          <a:blip r:embed="rId1"/>
          <a:stretch/>
        </p:blipFill>
        <p:spPr>
          <a:xfrm>
            <a:off x="1960200" y="2080080"/>
            <a:ext cx="5222880" cy="23468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266000" cy="860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Link Addresses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/>
          </p:nvPr>
        </p:nvSpPr>
        <p:spPr>
          <a:xfrm>
            <a:off x="181080" y="842400"/>
            <a:ext cx="7790400" cy="1204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MAC addressing for the last segment is: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Source –  (Second Router- exit interface) sends frame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Destination – (Web Server NIC) receives frame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6" name="Picture 4" descr=""/>
          <p:cNvPicPr/>
          <p:nvPr/>
        </p:nvPicPr>
        <p:blipFill>
          <a:blip r:embed="rId1"/>
          <a:stretch/>
        </p:blipFill>
        <p:spPr>
          <a:xfrm>
            <a:off x="1983600" y="2137320"/>
            <a:ext cx="5175720" cy="22784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580280" cy="860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Access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Data Link Addresses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/>
          </p:nvPr>
        </p:nvSpPr>
        <p:spPr>
          <a:xfrm>
            <a:off x="200160" y="832680"/>
            <a:ext cx="8619120" cy="12045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Notice that the packet is not modified, but the frame is changed, therefore the L3 IP addressing does not change from segment to segment like the L2 MAC addressing.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L3 addressing remains the same since it is global and the ultimate destination is still the Web Server.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19" name="Picture 4" descr=""/>
          <p:cNvPicPr/>
          <p:nvPr/>
        </p:nvPicPr>
        <p:blipFill>
          <a:blip r:embed="rId1"/>
          <a:stretch/>
        </p:blipFill>
        <p:spPr>
          <a:xfrm>
            <a:off x="1970640" y="2181960"/>
            <a:ext cx="5220720" cy="22784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7597080" cy="1801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The Rules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144000" y="798840"/>
            <a:ext cx="8852040" cy="4154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https</a:t>
            </a:r>
            <a:r>
              <a:rPr b="0" lang="en-US" sz="2800" spc="-1" strike="noStrike" u="sng">
                <a:solidFill>
                  <a:srgbClr val="9ab1d0"/>
                </a:solidFill>
                <a:uFillTx/>
                <a:latin typeface="Arial"/>
                <a:ea typeface="ＭＳ Ｐゴシック"/>
                <a:hlinkClick r:id="rId1"/>
              </a:rPr>
              <a:t>://www.youtube.com/watch?v=xaKvGnnuYmk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1455480" y="1953720"/>
            <a:ext cx="6209280" cy="726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Summary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221400" y="205920"/>
            <a:ext cx="7841880" cy="856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</a:rPr>
              <a:t>Summary / Recap of Main Points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190440" y="1272600"/>
            <a:ext cx="8809560" cy="3393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625" name="Picture 4" descr=""/>
          <p:cNvPicPr/>
          <p:nvPr/>
        </p:nvPicPr>
        <p:blipFill>
          <a:blip r:embed="rId1"/>
          <a:srcRect l="0" t="0" r="0" b="5102"/>
          <a:stretch/>
        </p:blipFill>
        <p:spPr>
          <a:xfrm>
            <a:off x="0" y="0"/>
            <a:ext cx="9142920" cy="48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2228040" y="1746360"/>
            <a:ext cx="4247640" cy="856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0070c0"/>
                </a:solidFill>
                <a:latin typeface="Montserrat"/>
              </a:rPr>
              <a:t>Q &amp; A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/>
          </p:nvPr>
        </p:nvSpPr>
        <p:spPr>
          <a:xfrm>
            <a:off x="221400" y="1151280"/>
            <a:ext cx="4274640" cy="478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MY" sz="1800" spc="-1" strike="noStrike">
                <a:solidFill>
                  <a:srgbClr val="0070c0"/>
                </a:solidFill>
                <a:latin typeface="PT Sans"/>
              </a:rPr>
              <a:t>In Class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221400" y="1631160"/>
            <a:ext cx="4274640" cy="2962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257040" indent="-257040">
              <a:lnSpc>
                <a:spcPct val="100000"/>
              </a:lnSpc>
              <a:spcBef>
                <a:spcPts val="360"/>
              </a:spcBef>
              <a:buClr>
                <a:srgbClr val="082f50"/>
              </a:buClr>
              <a:buFont typeface="Symbol"/>
              <a:buChar char=""/>
            </a:pPr>
            <a:r>
              <a:rPr b="0" lang="en-MY" sz="1800" spc="-1" strike="noStrike">
                <a:solidFill>
                  <a:srgbClr val="082f50"/>
                </a:solidFill>
                <a:latin typeface="PT Sans"/>
              </a:rPr>
              <a:t>Application Layer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title"/>
          </p:nvPr>
        </p:nvSpPr>
        <p:spPr>
          <a:xfrm>
            <a:off x="221400" y="205920"/>
            <a:ext cx="7841880" cy="856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</a:rPr>
              <a:t>What To Expect Next Week</a:t>
            </a:r>
            <a:endParaRPr b="0" lang="en-US" sz="2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Communications Fundamentals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124560" y="906120"/>
            <a:ext cx="8852040" cy="24742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Networks can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in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size and complexity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It is not enough to have a connection, devices must agree on “how” to communicate.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are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three elements to any communication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will be a source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sender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).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will be a destination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receiver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).</a:t>
            </a:r>
            <a:endParaRPr b="0" lang="en-US" sz="18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will be a channel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 that provides for the path of communications to occur.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Communications Protocols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124560" y="894240"/>
            <a:ext cx="8852040" cy="1266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 communications are governed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protocols.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Protocols are the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rules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that communications will follow.</a:t>
            </a:r>
            <a:endParaRPr b="0" lang="en-US" sz="16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These rules will vary depending on the protocol.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3" name="Picture 2" descr=""/>
          <p:cNvPicPr/>
          <p:nvPr/>
        </p:nvPicPr>
        <p:blipFill>
          <a:blip r:embed="rId1"/>
          <a:stretch/>
        </p:blipFill>
        <p:spPr>
          <a:xfrm>
            <a:off x="534240" y="2224800"/>
            <a:ext cx="3909960" cy="240840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3" descr=""/>
          <p:cNvPicPr/>
          <p:nvPr/>
        </p:nvPicPr>
        <p:blipFill>
          <a:blip r:embed="rId2"/>
          <a:stretch/>
        </p:blipFill>
        <p:spPr>
          <a:xfrm>
            <a:off x="4884480" y="2224800"/>
            <a:ext cx="4127760" cy="23191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292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Rules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Rule Establishment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-394560" y="858600"/>
            <a:ext cx="8852040" cy="1338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lvl="1" marL="864000" indent="-324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Individuals must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established rules or agreements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govern the conversation.</a:t>
            </a:r>
            <a:endParaRPr b="0" lang="en-US" sz="1600" spc="-1" strike="noStrike">
              <a:latin typeface="Arial"/>
            </a:endParaRPr>
          </a:p>
          <a:p>
            <a:pPr lvl="1" marL="864000" indent="-324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first message is difficult to read because it is not formatted properly. The second shows the message properly formatted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7" name="Picture 2" descr=""/>
          <p:cNvPicPr/>
          <p:nvPr/>
        </p:nvPicPr>
        <p:blipFill>
          <a:blip r:embed="rId1"/>
          <a:stretch/>
        </p:blipFill>
        <p:spPr>
          <a:xfrm>
            <a:off x="1058760" y="2024640"/>
            <a:ext cx="6280920" cy="1164960"/>
          </a:xfrm>
          <a:prstGeom prst="rect">
            <a:avLst/>
          </a:prstGeom>
          <a:ln w="0">
            <a:noFill/>
          </a:ln>
        </p:spPr>
      </p:pic>
      <p:pic>
        <p:nvPicPr>
          <p:cNvPr id="478" name="Picture 3" descr=""/>
          <p:cNvPicPr/>
          <p:nvPr/>
        </p:nvPicPr>
        <p:blipFill>
          <a:blip r:embed="rId2"/>
          <a:stretch/>
        </p:blipFill>
        <p:spPr>
          <a:xfrm>
            <a:off x="1013040" y="3423960"/>
            <a:ext cx="6372360" cy="12042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</TotalTime>
  <Application>LibreOffice/7.3.7.2$Linux_X86_64 LibreOffice_project/30$Build-2</Application>
  <AppVersion>15.0000</AppVersion>
  <Words>4306</Words>
  <Paragraphs>582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2020-12-17T03:47:03Z</dcterms:created>
  <dc:creator>Joshua Samual</dc:creator>
  <dc:description/>
  <dc:language>en-US</dc:language>
  <cp:lastModifiedBy/>
  <dcterms:modified xsi:type="dcterms:W3CDTF">2024-09-20T06:35:55Z</dcterms:modified>
  <cp:revision>79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59</vt:i4>
  </property>
  <property fmtid="{D5CDD505-2E9C-101B-9397-08002B2CF9AE}" pid="3" name="PresentationFormat">
    <vt:lpwstr>On-screen Show (16:9)</vt:lpwstr>
  </property>
  <property fmtid="{D5CDD505-2E9C-101B-9397-08002B2CF9AE}" pid="4" name="Slides">
    <vt:i4>64</vt:i4>
  </property>
</Properties>
</file>